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77" r:id="rId4"/>
    <p:sldId id="274" r:id="rId5"/>
    <p:sldId id="258" r:id="rId6"/>
    <p:sldId id="262" r:id="rId7"/>
    <p:sldId id="278" r:id="rId8"/>
    <p:sldId id="279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63C"/>
    <a:srgbClr val="02A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5" autoAdjust="0"/>
    <p:restoredTop sz="94696"/>
  </p:normalViewPr>
  <p:slideViewPr>
    <p:cSldViewPr snapToGrid="0">
      <p:cViewPr>
        <p:scale>
          <a:sx n="106" d="100"/>
          <a:sy n="106" d="100"/>
        </p:scale>
        <p:origin x="166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258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68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8800-990C-4906-B025-00EC1131661F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0708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>
              <a:uFillTx/>
            </a:endParaRPr>
          </a:p>
        </p:txBody>
      </p:sp>
      <p:sp>
        <p:nvSpPr>
          <p:cNvPr id="369" name="Google Shape;3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876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4" name="Google Shape;3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06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1" name="Google Shape;3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91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nl-NL">
                <a:uFillTx/>
              </a:rPr>
              <a:t>Klik om de ondertitelstijl van het model te bewerken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pPr marL="0" lvl="0" indent="0">
              <a:buNone/>
            </a:pPr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pPr marL="0" lvl="0" indent="0">
              <a:buNone/>
            </a:pPr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pPr marL="0" lvl="0" indent="0">
              <a:buNone/>
            </a:pPr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bijschrif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1113524" y="685800"/>
            <a:ext cx="75159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1113524" y="4343400"/>
            <a:ext cx="7515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1D6B"/>
              </a:buClr>
              <a:buSzPts val="29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61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32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lgerian"/>
                <a:ea typeface="Algerian"/>
                <a:cs typeface="Algerian"/>
                <a:sym typeface="Algerian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uFillTx/>
              </a:rPr>
              <a:t>‹nr.›</a:t>
            </a:fld>
            <a:endParaRPr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bijschrift">
  <p:cSld name="2_Titel en bijschrif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1113524" y="685800"/>
            <a:ext cx="75159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1113524" y="4343400"/>
            <a:ext cx="7515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1D6B"/>
              </a:buClr>
              <a:buSzPts val="29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61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32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953235"/>
      </p:ext>
    </p:extLst>
  </p:cSld>
  <p:clrMapOvr>
    <a:masterClrMapping/>
  </p:clrMapOvr>
  <p:transition spd="slow" advTm="6941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nl-NL">
                <a:uFillTx/>
              </a:rPr>
              <a:t>Klik op het pictogram als u een afbeelding wilt toevoegen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nl-NL">
                <a:uFillTx/>
              </a:rPr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  <p:transition spd="slow" advTm="6941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1981200" cy="6638628"/>
            <a:chOff x="0" y="0"/>
            <a:chExt cx="2428875" cy="5654676"/>
          </a:xfrm>
        </p:grpSpPr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0" y="0"/>
            <a:ext cx="1952272" cy="6852504"/>
            <a:chOff x="0" y="0"/>
            <a:chExt cx="1952625" cy="5677649"/>
          </a:xfrm>
        </p:grpSpPr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>
            <a:spLocks/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>
                <a:uFillTx/>
              </a:rPr>
              <a:t>Tekststijl van het model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C0A7A9B1-44AA-4D25-8B01-B35C8701214A}" type="datetimeFigureOut">
              <a:rPr lang="nl-NL" smtClean="0">
                <a:uFillTx/>
              </a:rPr>
              <a:t>28-02-20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nl-NL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uFillTx/>
              </a:defRPr>
            </a:lvl1pPr>
          </a:lstStyle>
          <a:p>
            <a:fld id="{492312B0-B934-4388-A05A-ACBFCAD18163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 advTm="6941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microsoft.com/office/2007/relationships/media" Target="\ppt\media\media3.m4a" TargetMode="External"/><Relationship Id="rId2" Type="http://schemas.openxmlformats.org/officeDocument/2006/relationships/audio" Target="\ppt\media\media3.m4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.xml"/><Relationship Id="rId5" Type="http://schemas.openxmlformats.org/officeDocument/2006/relationships/hyperlink" Target="http://www.adventkerkrotterdamnoord.nl/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1" Type="http://schemas.microsoft.com/office/2007/relationships/media" Target="\ppt\media\media4.m4a" TargetMode="External"/><Relationship Id="rId2" Type="http://schemas.openxmlformats.org/officeDocument/2006/relationships/audio" Target="\ppt\media\media4.m4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1" Type="http://schemas.microsoft.com/office/2007/relationships/media" Target="\ppt\media\media2.m4a" TargetMode="External"/><Relationship Id="rId2" Type="http://schemas.openxmlformats.org/officeDocument/2006/relationships/audio" Target="\ppt\media\media2.m4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1115804" y="332656"/>
            <a:ext cx="7704667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68B7"/>
              </a:buClr>
              <a:buSzPts val="6569"/>
              <a:buFont typeface="Arial"/>
              <a:buNone/>
            </a:pPr>
            <a:r>
              <a:rPr lang="nl-NL" sz="6569" b="0" i="0" u="none" strike="noStrike" cap="none" dirty="0">
                <a:solidFill>
                  <a:schemeClr val="accent1">
                    <a:lumMod val="75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rPr>
              <a:t>Livestream</a:t>
            </a:r>
            <a:r>
              <a:rPr lang="nl-NL" sz="3600" b="0" i="0" u="none" strike="noStrike" cap="none" dirty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nl-NL" sz="3600" b="0" i="0" u="none" strike="noStrike" cap="none" dirty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 dirty="0">
              <a:solidFill>
                <a:schemeClr val="dk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idx="1"/>
          </p:nvPr>
        </p:nvSpPr>
        <p:spPr>
          <a:xfrm>
            <a:off x="506050" y="1586806"/>
            <a:ext cx="8136884" cy="41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nl-NL" sz="3600" b="0" i="0" u="none" strike="noStrike" cap="none" dirty="0">
              <a:solidFill>
                <a:schemeClr val="dk1"/>
              </a:solidFill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l-NL" sz="2800" b="0" i="0" u="none" strike="noStrike" cap="none" dirty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Onze erediensten zijn via </a:t>
            </a:r>
            <a:endParaRPr sz="2800" dirty="0">
              <a:uFillTx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l-NL" sz="2800" b="0" i="0" u="none" strike="noStrike" cap="none" dirty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livestream te volgen.</a:t>
            </a:r>
            <a:endParaRPr sz="2800" dirty="0">
              <a:uFillTx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l-NL" sz="2800" b="0" i="0" u="none" strike="noStrike" cap="none" dirty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Ga naar </a:t>
            </a:r>
            <a:r>
              <a:rPr lang="nl-NL" sz="2800" b="0" i="0" u="none" strike="noStrike" cap="none" dirty="0" err="1">
                <a:solidFill>
                  <a:srgbClr val="FF0000"/>
                </a:solidFill>
                <a:uFillTx/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nl-NL" sz="2800" b="0" i="0" u="none" strike="noStrike" cap="none" dirty="0">
                <a:solidFill>
                  <a:srgbClr val="FF0000"/>
                </a:solidFill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nl-NL" sz="2800" b="0" i="0" u="none" strike="noStrike" cap="none" dirty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ZDA Rotterdam Noord</a:t>
            </a:r>
            <a:endParaRPr sz="2800" dirty="0">
              <a:uFillTx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2800" b="0" i="0" u="none" strike="noStrike" cap="none" dirty="0">
              <a:solidFill>
                <a:srgbClr val="B968B7"/>
              </a:solidFill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l-NL" sz="2800" b="0" i="0" u="none" strike="noStrike" cap="none" dirty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U kunt zich ook abonneren, u ontvangt dan een melding wanneer we live gaan.</a:t>
            </a:r>
            <a:endParaRPr sz="2800" b="0" i="0" u="none" strike="noStrike" cap="none" dirty="0">
              <a:solidFill>
                <a:srgbClr val="B968B7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13953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1" descr="C:\Users\Lemuel\AppData\Local\Temp\wz2e8c\Logo_met_onderschrift_rdam-noord_goud.png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6588224" y="5414556"/>
            <a:ext cx="1687512" cy="1381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29"/>
              </a:srgbClr>
            </a:outerShdw>
          </a:effectLst>
        </p:spPr>
      </p:pic>
      <p:sp>
        <p:nvSpPr>
          <p:cNvPr id="378" name="Google Shape;378;p51"/>
          <p:cNvSpPr txBox="1">
            <a:spLocks/>
          </p:cNvSpPr>
          <p:nvPr/>
        </p:nvSpPr>
        <p:spPr>
          <a:xfrm>
            <a:off x="771117" y="1025352"/>
            <a:ext cx="8074984" cy="583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900"/>
              <a:buFont typeface="Noto Sans Symbols"/>
              <a:buNone/>
            </a:pPr>
            <a:r>
              <a:rPr lang="nl-NL" sz="3900" b="0" i="0" u="none" strike="noStrike" cap="none" dirty="0">
                <a:solidFill>
                  <a:schemeClr val="accent1">
                    <a:lumMod val="75000"/>
                  </a:schemeClr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Heeft u zelf mededelingen die u wilt laten projecteren?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030A0"/>
              </a:buClr>
              <a:buSzPts val="3900"/>
              <a:buFont typeface="Noto Sans Symbols"/>
              <a:buNone/>
            </a:pPr>
            <a:r>
              <a:rPr lang="nl-NL" sz="3900" b="0" i="0" u="none" strike="noStrike" cap="none" dirty="0"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Stuur dan een e-mail </a:t>
            </a:r>
            <a:r>
              <a:rPr lang="nl-NL" sz="4800" b="0" i="0" strike="noStrike" cap="none" dirty="0"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vóór</a:t>
            </a:r>
            <a:r>
              <a:rPr lang="nl-NL" sz="3900" b="0" i="0" u="none" strike="noStrike" cap="none" dirty="0"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woensdag met informatie naar:</a:t>
            </a:r>
            <a:endParaRPr sz="1400" b="0" i="0" u="none" strike="noStrike" cap="none" dirty="0"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nl-NL" sz="2800" b="1" i="0" u="none" strike="noStrike" cap="none" dirty="0">
                <a:solidFill>
                  <a:schemeClr val="accent1">
                    <a:lumMod val="75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rPr>
              <a:t>Beamermededelingen.rdam.nrd@gmail.com</a:t>
            </a:r>
            <a:endParaRPr sz="2800" b="1" i="0" u="none" strike="noStrike" cap="none" dirty="0">
              <a:solidFill>
                <a:schemeClr val="accent1">
                  <a:lumMod val="75000"/>
                </a:schemeClr>
              </a:solidFill>
              <a:uFillTx/>
              <a:latin typeface="Arial"/>
              <a:ea typeface="Arial"/>
              <a:cs typeface="Arial"/>
              <a:sym typeface="Arial"/>
            </a:endParaRPr>
          </a:p>
          <a:p>
            <a:pPr marL="282575" marR="0" lvl="0" indent="-28257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lt1"/>
              </a:solidFill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Audiobesta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97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>
            <a:spLocks noGrp="1"/>
          </p:cNvSpPr>
          <p:nvPr>
            <p:ph type="title"/>
          </p:nvPr>
        </p:nvSpPr>
        <p:spPr>
          <a:xfrm>
            <a:off x="1152128" y="2745308"/>
            <a:ext cx="7236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3600"/>
              <a:buFont typeface="Source Sans Pro"/>
              <a:buNone/>
            </a:pPr>
            <a:r>
              <a:rPr lang="nl-NL" sz="3600" b="1" i="0" u="none" strike="noStrike" cap="none" dirty="0">
                <a:solidFill>
                  <a:srgbClr val="6D1D6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nl-NL" sz="3600" b="1" i="0" u="none" strike="noStrike" cap="none" dirty="0">
                <a:solidFill>
                  <a:srgbClr val="6D1D6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nl-NL" sz="3600" i="0" u="none" strike="noStrike" cap="none" dirty="0">
                <a:solidFill>
                  <a:schemeClr val="tx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Meer informatie over onze </a:t>
            </a:r>
            <a:br>
              <a:rPr lang="nl-NL" sz="3600" i="0" u="none" strike="noStrike" cap="none" dirty="0">
                <a:solidFill>
                  <a:schemeClr val="tx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nl-NL" sz="3600" i="0" u="none" strike="noStrike" cap="none" dirty="0">
                <a:solidFill>
                  <a:schemeClr val="tx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Gemeente ?</a:t>
            </a:r>
            <a:endParaRPr dirty="0">
              <a:solidFill>
                <a:schemeClr val="tx1"/>
              </a:solidFill>
              <a:uFillTx/>
            </a:endParaRPr>
          </a:p>
        </p:txBody>
      </p:sp>
      <p:sp>
        <p:nvSpPr>
          <p:cNvPr id="385" name="Google Shape;385;p52"/>
          <p:cNvSpPr txBox="1">
            <a:spLocks noGrp="1"/>
          </p:cNvSpPr>
          <p:nvPr>
            <p:ph sz="half" idx="1"/>
          </p:nvPr>
        </p:nvSpPr>
        <p:spPr>
          <a:xfrm>
            <a:off x="413792" y="4293096"/>
            <a:ext cx="8712968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640"/>
              <a:buFont typeface="Arial"/>
              <a:buNone/>
            </a:pPr>
            <a:r>
              <a:rPr lang="nl-NL" sz="2400" i="0" u="none" strike="noStrike" cap="none" dirty="0">
                <a:solidFill>
                  <a:schemeClr val="tx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Kijk op de website:</a:t>
            </a:r>
            <a:r>
              <a:rPr lang="nl-NL" sz="3200" b="1" i="0" u="none" strike="noStrike" cap="none" dirty="0">
                <a:solidFill>
                  <a:srgbClr val="3F3F3F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nl-NL" sz="3200" b="1" i="0" u="none" strike="noStrike" cap="none" dirty="0">
                <a:solidFill>
                  <a:srgbClr val="3F3F3F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nl-NL" sz="2800" b="1" i="0" u="sng" strike="noStrike" cap="none" dirty="0">
                <a:solidFill>
                  <a:schemeClr val="accent1">
                    <a:lumMod val="75000"/>
                  </a:schemeClr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www.adventkerkrotterdamnoord.nl</a:t>
            </a:r>
            <a:endParaRPr sz="2800" b="1" i="0" u="none" strike="noStrike" cap="none" dirty="0">
              <a:solidFill>
                <a:schemeClr val="accent1">
                  <a:lumMod val="75000"/>
                </a:schemeClr>
              </a:solidFill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1D6B"/>
              </a:buClr>
              <a:buSzPts val="4060"/>
              <a:buFont typeface="Arial"/>
              <a:buNone/>
            </a:pPr>
            <a:r>
              <a:rPr lang="nl-NL" sz="2400" i="0" u="none" strike="noStrike" cap="none" dirty="0">
                <a:solidFill>
                  <a:schemeClr val="tx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En LIKE ons op </a:t>
            </a:r>
            <a:r>
              <a:rPr lang="nl-NL" sz="1200" b="1" i="0" u="none" strike="noStrike" cap="none" dirty="0">
                <a:solidFill>
                  <a:srgbClr val="FFC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nl-NL" sz="1200" b="1" i="0" u="none" strike="noStrike" cap="none" dirty="0">
                <a:solidFill>
                  <a:srgbClr val="FFC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800" b="1" i="0" u="none" strike="noStrike" cap="none" dirty="0">
              <a:solidFill>
                <a:srgbClr val="FFC000"/>
              </a:solidFill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6" name="Google Shape;386;p52" descr="C:\Users\Lemuel\AppData\Local\Temp\wz2e8c\Logo_met_onderschrift_rdam-noord_goud.png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3276601" y="214443"/>
            <a:ext cx="3024187" cy="2305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3000"/>
              </a:srgbClr>
            </a:outerShdw>
          </a:effectLst>
        </p:spPr>
      </p:pic>
      <p:pic>
        <p:nvPicPr>
          <p:cNvPr id="387" name="Google Shape;387;p52" descr="http://www.seeklogo.net/wp-content/uploads/2013/11/facebook-flat-vector-logo-400x400.png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6084168" y="5464515"/>
            <a:ext cx="865188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besta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1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359" y="637325"/>
            <a:ext cx="7515900" cy="1505270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solidFill>
                  <a:schemeClr val="accent3"/>
                </a:solidFill>
              </a:rPr>
              <a:t/>
            </a:r>
            <a:br>
              <a:rPr lang="nl-NL" sz="4900" b="1" dirty="0">
                <a:solidFill>
                  <a:schemeClr val="accent3"/>
                </a:solidFill>
              </a:rPr>
            </a:br>
            <a:r>
              <a:rPr lang="nl-NL" sz="4900" b="1" dirty="0">
                <a:solidFill>
                  <a:schemeClr val="accent3"/>
                </a:solidFill>
              </a:rPr>
              <a:t/>
            </a:r>
            <a:br>
              <a:rPr lang="nl-NL" sz="4900" b="1" dirty="0">
                <a:solidFill>
                  <a:schemeClr val="accent3"/>
                </a:solidFill>
              </a:rPr>
            </a:br>
            <a:r>
              <a:rPr lang="nl-NL" sz="4900" b="1" dirty="0">
                <a:solidFill>
                  <a:schemeClr val="accent3"/>
                </a:solidFill>
              </a:rPr>
              <a:t/>
            </a:r>
            <a:br>
              <a:rPr lang="nl-NL" sz="4900" b="1" dirty="0">
                <a:solidFill>
                  <a:schemeClr val="accent3"/>
                </a:solidFill>
              </a:rPr>
            </a:br>
            <a:r>
              <a:rPr lang="nl-NL" sz="4900" b="1" dirty="0">
                <a:solidFill>
                  <a:schemeClr val="accent3"/>
                </a:solidFill>
              </a:rPr>
              <a:t/>
            </a:r>
            <a:br>
              <a:rPr lang="nl-NL" sz="4900" b="1" dirty="0">
                <a:solidFill>
                  <a:schemeClr val="accent3"/>
                </a:solidFill>
              </a:rPr>
            </a:br>
            <a:r>
              <a:rPr lang="nl-NL" sz="4900" b="1" dirty="0">
                <a:solidFill>
                  <a:schemeClr val="accent3"/>
                </a:solidFill>
              </a:rPr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sz="4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3524" y="5745480"/>
            <a:ext cx="7107763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928092" y="2319250"/>
            <a:ext cx="7994073" cy="3641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457200" marR="0" lvl="0" indent="-228600" algn="ctr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1D6B"/>
              </a:buClr>
              <a:buSzPts val="29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610"/>
              <a:buFont typeface="Arial"/>
              <a:buNone/>
              <a:defRPr sz="18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320"/>
              <a:buFont typeface="Arial"/>
              <a:buNone/>
              <a:defRPr sz="16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nl-NL" sz="36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nl-NL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/>
            <a:endParaRPr lang="nl-NL" sz="3200" dirty="0">
              <a:solidFill>
                <a:schemeClr val="tx2"/>
              </a:solidFill>
            </a:endParaRPr>
          </a:p>
          <a:p>
            <a:pPr marL="0" indent="0"/>
            <a:endParaRPr lang="nl-NL" sz="3200" dirty="0">
              <a:solidFill>
                <a:schemeClr val="tx2"/>
              </a:solidFill>
            </a:endParaRPr>
          </a:p>
          <a:p>
            <a:r>
              <a:rPr lang="nl-NL" dirty="0"/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1770850" y="1139299"/>
            <a:ext cx="608491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accent3"/>
                </a:solidFill>
              </a:rPr>
              <a:t>Bijbelstudie</a:t>
            </a:r>
            <a:r>
              <a:rPr lang="nl-NL" sz="3600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nl-NL" sz="3600" dirty="0">
                <a:solidFill>
                  <a:schemeClr val="accent3"/>
                </a:solidFill>
              </a:rPr>
              <a:t>over de 28 geloofspunten </a:t>
            </a:r>
          </a:p>
          <a:p>
            <a:endParaRPr lang="nl-NL" sz="3600" dirty="0"/>
          </a:p>
          <a:p>
            <a:pPr algn="ctr"/>
            <a:r>
              <a:rPr lang="nl-NL" sz="2800" b="1" dirty="0" smtClean="0"/>
              <a:t>Sabbat 29 februari</a:t>
            </a:r>
            <a:endParaRPr lang="nl-NL" sz="2800" b="1" dirty="0"/>
          </a:p>
          <a:p>
            <a:pPr algn="ctr"/>
            <a:r>
              <a:rPr lang="nl-NL" sz="2800" dirty="0"/>
              <a:t>Aanvang </a:t>
            </a:r>
            <a:r>
              <a:rPr lang="nl-NL" sz="2800" b="1" dirty="0"/>
              <a:t>13.30 uur.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Onder leiding van </a:t>
            </a:r>
            <a:r>
              <a:rPr lang="nl-NL" sz="2800" dirty="0" err="1"/>
              <a:t>br</a:t>
            </a:r>
            <a:r>
              <a:rPr lang="nl-NL" sz="2800" dirty="0"/>
              <a:t> Berry </a:t>
            </a:r>
            <a:r>
              <a:rPr lang="nl-NL" sz="2800" dirty="0" err="1"/>
              <a:t>Quak</a:t>
            </a:r>
            <a:r>
              <a:rPr lang="nl-N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426910"/>
      </p:ext>
    </p:extLst>
  </p:cSld>
  <p:clrMapOvr>
    <a:masterClrMapping/>
  </p:clrMapOvr>
  <p:transition spd="slow" advTm="8124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1"/>
            <a:ext cx="9144000" cy="685799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63" y="2307236"/>
            <a:ext cx="7992794" cy="3906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nl-NL" sz="2000" b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nl-NL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Sabbatschool 9.45 uur</a:t>
            </a:r>
          </a:p>
          <a:p>
            <a:pPr marL="0" indent="0" algn="ctr">
              <a:buNone/>
            </a:pPr>
            <a:r>
              <a:rPr lang="nl-NL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Eredienst 10.30 uur</a:t>
            </a:r>
            <a:endParaRPr lang="nl-NL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426" y="1"/>
            <a:ext cx="7704667" cy="2566331"/>
          </a:xfrm>
        </p:spPr>
        <p:txBody>
          <a:bodyPr>
            <a:normAutofit fontScale="90000"/>
          </a:bodyPr>
          <a:lstStyle/>
          <a:p>
            <a:r>
              <a:rPr lang="nl-NL" sz="48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8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nl-NL" sz="48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Heilig </a:t>
            </a:r>
            <a:r>
              <a:rPr lang="nl-NL" sz="4800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Avondmaal</a:t>
            </a:r>
            <a:r>
              <a:rPr lang="nl-NL" sz="48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8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nl-NL" sz="48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	Sabbat 7 maart</a:t>
            </a:r>
            <a:r>
              <a:rPr lang="nl-NL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l-NL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l-NL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l-N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l-NL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5300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5300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32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28">
        <p14:prism isContent="1" isInverted="1"/>
      </p:transition>
    </mc:Choice>
    <mc:Fallback xmlns="">
      <p:transition spd="slow" advClick="0" advTm="107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933" y="0"/>
            <a:ext cx="8481848" cy="3048000"/>
          </a:xfrm>
        </p:spPr>
        <p:txBody>
          <a:bodyPr>
            <a:normAutofit fontScale="90000"/>
          </a:bodyPr>
          <a:lstStyle/>
          <a:p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  <a:t>Studiemiddag</a:t>
            </a:r>
            <a:b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radities &amp; Ceremonies</a:t>
            </a:r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nl-NL" sz="40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4000" b="1" i="1" dirty="0" smtClean="0">
                <a:solidFill>
                  <a:schemeClr val="accent1">
                    <a:lumMod val="75000"/>
                  </a:schemeClr>
                </a:solidFill>
                <a:uFillTx/>
                <a:latin typeface="Century Gothic" charset="0"/>
                <a:ea typeface="Century Gothic" charset="0"/>
                <a:cs typeface="Century Gothic" charset="0"/>
              </a:rPr>
              <a:t>Thema:</a:t>
            </a:r>
            <a:r>
              <a:rPr lang="nl-NL" sz="4000" b="1" i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nl-NL" sz="4000" b="1" i="1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Huwelijk &amp; </a:t>
            </a:r>
            <a:r>
              <a:rPr lang="nl-NL" sz="4000" b="1" i="1" dirty="0" err="1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Opdraging</a:t>
            </a:r>
            <a:r>
              <a:rPr lang="nl-NL" sz="4000" i="1" dirty="0">
                <a:uFillTx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nl-NL" sz="4000" i="1" dirty="0"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4900" i="1" dirty="0" smtClean="0">
                <a:uFillTx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nl-NL" sz="4900" i="1" dirty="0" smtClean="0"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3600" dirty="0" smtClean="0">
                <a:uFillTx/>
                <a:latin typeface="Century Gothic" charset="0"/>
                <a:ea typeface="Century Gothic" charset="0"/>
                <a:cs typeface="Century Gothic" charset="0"/>
              </a:rPr>
              <a:t>Sabbat </a:t>
            </a:r>
            <a:r>
              <a:rPr lang="nl-NL" sz="3600" b="1" dirty="0" smtClean="0">
                <a:latin typeface="Century Gothic" charset="0"/>
                <a:ea typeface="Century Gothic" charset="0"/>
                <a:cs typeface="Century Gothic" charset="0"/>
              </a:rPr>
              <a:t>7 maart</a:t>
            </a:r>
            <a:r>
              <a:rPr lang="nl-NL" sz="3600" b="1" dirty="0">
                <a:uFillTx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nl-NL" sz="3600" b="1" dirty="0"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3600" dirty="0" smtClean="0">
                <a:uFillTx/>
                <a:latin typeface="Century Gothic" charset="0"/>
                <a:ea typeface="Century Gothic" charset="0"/>
                <a:cs typeface="Century Gothic" charset="0"/>
              </a:rPr>
              <a:t>Aanvang </a:t>
            </a:r>
            <a:r>
              <a:rPr lang="nl-NL" sz="3600" b="1" dirty="0" smtClean="0">
                <a:uFillTx/>
                <a:latin typeface="Century Gothic" charset="0"/>
                <a:ea typeface="Century Gothic" charset="0"/>
                <a:cs typeface="Century Gothic" charset="0"/>
              </a:rPr>
              <a:t>13.30 </a:t>
            </a:r>
            <a:r>
              <a:rPr lang="nl-NL" sz="3600" b="1" dirty="0" smtClean="0">
                <a:uFillTx/>
                <a:latin typeface="Century Gothic" charset="0"/>
                <a:ea typeface="Century Gothic" charset="0"/>
                <a:cs typeface="Century Gothic" charset="0"/>
              </a:rPr>
              <a:t>uur</a:t>
            </a:r>
            <a:br>
              <a:rPr lang="nl-NL" sz="3600" b="1" dirty="0" smtClean="0"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3100" dirty="0" smtClean="0">
                <a:uFillTx/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nl-NL" sz="3100" dirty="0" smtClean="0">
                <a:uFillTx/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l-NL" sz="31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nl-NL" sz="36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onder leiding van zr </a:t>
            </a:r>
            <a:r>
              <a:rPr lang="nl-NL" sz="36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G. Berkel</a:t>
            </a:r>
            <a:endParaRPr lang="nl-NL" sz="3600" dirty="0"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5891"/>
      </p:ext>
    </p:extLst>
  </p:cSld>
  <p:clrMapOvr>
    <a:masterClrMapping/>
  </p:clrMapOvr>
  <p:transition spd="slow" advTm="1650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65538" y="3916905"/>
            <a:ext cx="8978462" cy="29410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6520" y="169437"/>
            <a:ext cx="7515900" cy="1505270"/>
          </a:xfrm>
        </p:spPr>
        <p:txBody>
          <a:bodyPr>
            <a:noAutofit/>
          </a:bodyPr>
          <a:lstStyle/>
          <a:p>
            <a:r>
              <a:rPr lang="nl-NL" sz="6000" b="1" dirty="0">
                <a:solidFill>
                  <a:schemeClr val="accent3"/>
                </a:solidFill>
                <a:uFillTx/>
              </a:rPr>
              <a:t/>
            </a:r>
            <a:br>
              <a:rPr lang="nl-NL" sz="6000" b="1" dirty="0">
                <a:solidFill>
                  <a:schemeClr val="accent3"/>
                </a:solidFill>
                <a:uFillTx/>
              </a:rPr>
            </a:br>
            <a:r>
              <a:rPr lang="nl-NL" sz="6000" b="1" dirty="0">
                <a:solidFill>
                  <a:schemeClr val="accent3"/>
                </a:solidFill>
                <a:uFillTx/>
              </a:rPr>
              <a:t/>
            </a:r>
            <a:br>
              <a:rPr lang="nl-NL" sz="6000" b="1" dirty="0">
                <a:solidFill>
                  <a:schemeClr val="accent3"/>
                </a:solidFill>
                <a:uFillTx/>
              </a:rPr>
            </a:br>
            <a:r>
              <a:rPr lang="nl-NL" sz="6000" b="1" dirty="0">
                <a:solidFill>
                  <a:schemeClr val="accent3"/>
                </a:solidFill>
                <a:uFillTx/>
              </a:rPr>
              <a:t/>
            </a:r>
            <a:br>
              <a:rPr lang="nl-NL" sz="6000" b="1" dirty="0">
                <a:solidFill>
                  <a:schemeClr val="accent3"/>
                </a:solidFill>
                <a:uFillTx/>
              </a:rPr>
            </a:br>
            <a:r>
              <a:rPr lang="nl-NL" sz="6000" b="1" dirty="0">
                <a:solidFill>
                  <a:schemeClr val="accent3"/>
                </a:solidFill>
                <a:uFillTx/>
              </a:rPr>
              <a:t/>
            </a:r>
            <a:br>
              <a:rPr lang="nl-NL" sz="6000" b="1" dirty="0">
                <a:solidFill>
                  <a:schemeClr val="accent3"/>
                </a:solidFill>
                <a:uFillTx/>
              </a:rPr>
            </a:br>
            <a:r>
              <a:rPr lang="nl-NL" sz="6000" b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Gebedsavond</a:t>
            </a:r>
            <a:r>
              <a:rPr lang="nl-NL" sz="6000" dirty="0">
                <a:solidFill>
                  <a:srgbClr val="61616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6000" dirty="0">
                <a:solidFill>
                  <a:srgbClr val="61616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>
                <a:solidFill>
                  <a:srgbClr val="616161"/>
                </a:solidFill>
                <a:uFillTx/>
              </a:rPr>
              <a:t/>
            </a:r>
            <a:br>
              <a:rPr lang="nl-NL" sz="4000" dirty="0">
                <a:solidFill>
                  <a:srgbClr val="616161"/>
                </a:solidFill>
                <a:uFillTx/>
              </a:rPr>
            </a:br>
            <a:r>
              <a:rPr lang="nl-NL" sz="4000" dirty="0">
                <a:uFillTx/>
              </a:rPr>
              <a:t/>
            </a:r>
            <a:br>
              <a:rPr lang="nl-NL" sz="4000" dirty="0">
                <a:uFillTx/>
              </a:rPr>
            </a:br>
            <a:r>
              <a:rPr lang="nl-NL" sz="4000" dirty="0">
                <a:uFillTx/>
              </a:rPr>
              <a:t/>
            </a:r>
            <a:br>
              <a:rPr lang="nl-NL" sz="4000" dirty="0">
                <a:uFillTx/>
              </a:rPr>
            </a:br>
            <a:endParaRPr lang="nl-NL" sz="5400" dirty="0">
              <a:uFillTx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3524" y="5745480"/>
            <a:ext cx="7107763" cy="45719"/>
          </a:xfrm>
        </p:spPr>
        <p:txBody>
          <a:bodyPr>
            <a:normAutofit fontScale="25000" lnSpcReduction="20000"/>
          </a:bodyPr>
          <a:lstStyle/>
          <a:p>
            <a:endParaRPr lang="nl-NL" dirty="0">
              <a:uFillTx/>
            </a:endParaRPr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767433" y="2149352"/>
            <a:ext cx="7994073" cy="3641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457200" marR="0" lvl="0" indent="-228600" algn="ctr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1D6B"/>
              </a:buClr>
              <a:buSzPts val="2900"/>
              <a:buFont typeface="Arial"/>
              <a:buNone/>
              <a:defRPr sz="2000" b="0" i="0" u="none" strike="noStrike" kern="1200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610"/>
              <a:buFont typeface="Arial"/>
              <a:buNone/>
              <a:defRPr sz="18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320"/>
              <a:buFont typeface="Arial"/>
              <a:buNone/>
              <a:defRPr sz="16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D1D6B"/>
              </a:buClr>
              <a:buSzPts val="2030"/>
              <a:buFont typeface="Arial"/>
              <a:buNone/>
              <a:defRPr sz="1400" b="0" i="0" u="none" strike="noStrike" kern="1200" cap="none">
                <a:solidFill>
                  <a:srgbClr val="888888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nl-NL" sz="3600" dirty="0" smtClean="0">
                <a:solidFill>
                  <a:schemeClr val="tx1"/>
                </a:solidFill>
                <a:uFillTx/>
              </a:rPr>
              <a:t>Woensdag </a:t>
            </a:r>
            <a:r>
              <a:rPr lang="nl-NL" sz="3600" b="1" dirty="0" smtClean="0">
                <a:solidFill>
                  <a:schemeClr val="tx1"/>
                </a:solidFill>
                <a:uFillTx/>
              </a:rPr>
              <a:t>11 maart</a:t>
            </a:r>
            <a:endParaRPr lang="nl-NL" sz="3600" b="1" dirty="0">
              <a:solidFill>
                <a:schemeClr val="tx1"/>
              </a:solidFill>
              <a:uFillTx/>
            </a:endParaRPr>
          </a:p>
          <a:p>
            <a:pPr marL="0" indent="0"/>
            <a:r>
              <a:rPr lang="nl-NL" sz="3600" dirty="0" smtClean="0">
                <a:solidFill>
                  <a:schemeClr val="tx1"/>
                </a:solidFill>
                <a:uFillTx/>
              </a:rPr>
              <a:t>Aanvang </a:t>
            </a:r>
            <a:r>
              <a:rPr lang="nl-NL" sz="3600" b="1" dirty="0" smtClean="0">
                <a:solidFill>
                  <a:schemeClr val="tx1"/>
                </a:solidFill>
                <a:uFillTx/>
              </a:rPr>
              <a:t>19:30u</a:t>
            </a:r>
            <a:endParaRPr lang="nl-NL" sz="3600" b="1" dirty="0">
              <a:solidFill>
                <a:schemeClr val="tx1"/>
              </a:solidFill>
              <a:uFillTx/>
            </a:endParaRPr>
          </a:p>
          <a:p>
            <a:pPr marL="0" indent="0"/>
            <a:endParaRPr lang="nl-NL" sz="3200" dirty="0">
              <a:solidFill>
                <a:schemeClr val="tx1"/>
              </a:solidFill>
              <a:uFillTx/>
            </a:endParaRPr>
          </a:p>
          <a:p>
            <a:pPr marL="0" indent="0"/>
            <a:r>
              <a:rPr lang="nl-NL" sz="3200" dirty="0">
                <a:solidFill>
                  <a:schemeClr val="tx1"/>
                </a:solidFill>
                <a:uFillTx/>
              </a:rPr>
              <a:t>Laten we met elkaar, voor elkaar bidden!</a:t>
            </a:r>
          </a:p>
          <a:p>
            <a:endParaRPr lang="nl-NL" dirty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ransition spd="slow" advTm="8124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833" y="-808532"/>
            <a:ext cx="8481848" cy="3048000"/>
          </a:xfrm>
        </p:spPr>
        <p:txBody>
          <a:bodyPr>
            <a:normAutofit fontScale="90000"/>
          </a:bodyPr>
          <a:lstStyle/>
          <a:p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sz="4900" b="1" dirty="0">
                <a:solidFill>
                  <a:schemeClr val="accent1">
                    <a:lumMod val="75000"/>
                  </a:schemeClr>
                </a:solidFill>
                <a:uFillTx/>
              </a:rPr>
              <a:t>Boekbespreking</a:t>
            </a:r>
            <a:br>
              <a:rPr lang="nl-NL" sz="4900" b="1" dirty="0">
                <a:solidFill>
                  <a:schemeClr val="accent1">
                    <a:lumMod val="75000"/>
                  </a:schemeClr>
                </a:solidFill>
                <a:uFillTx/>
              </a:rPr>
            </a:br>
            <a:r>
              <a:rPr lang="nl-NL" sz="4900" b="1" dirty="0">
                <a:solidFill>
                  <a:schemeClr val="accent1">
                    <a:lumMod val="75000"/>
                  </a:schemeClr>
                </a:solidFill>
                <a:uFillTx/>
              </a:rPr>
              <a:t>Lessen uit het leven van alledag</a:t>
            </a:r>
            <a:r>
              <a:rPr lang="nl-NL" sz="4900" b="1" dirty="0">
                <a:solidFill>
                  <a:schemeClr val="accent3"/>
                </a:solidFill>
                <a:uFillTx/>
              </a:rPr>
              <a:t/>
            </a:r>
            <a:br>
              <a:rPr lang="nl-NL" sz="4900" b="1" dirty="0">
                <a:solidFill>
                  <a:schemeClr val="accent3"/>
                </a:solidFill>
                <a:uFillTx/>
              </a:rPr>
            </a:br>
            <a:r>
              <a:rPr lang="nl-NL" sz="4900" dirty="0">
                <a:uFillTx/>
              </a:rPr>
              <a:t/>
            </a:r>
            <a:br>
              <a:rPr lang="nl-NL" sz="4900" dirty="0">
                <a:uFillTx/>
              </a:rPr>
            </a:br>
            <a:r>
              <a:rPr lang="nl-NL" sz="4900" dirty="0" smtClean="0">
                <a:uFillTx/>
              </a:rPr>
              <a:t>Sabbat </a:t>
            </a:r>
            <a:r>
              <a:rPr lang="nl-NL" sz="4900" dirty="0" smtClean="0"/>
              <a:t>14 maart</a:t>
            </a:r>
            <a:r>
              <a:rPr lang="nl-NL" sz="4400" dirty="0">
                <a:uFillTx/>
              </a:rPr>
              <a:t/>
            </a:r>
            <a:br>
              <a:rPr lang="nl-NL" sz="4400" dirty="0">
                <a:uFillTx/>
              </a:rPr>
            </a:br>
            <a:r>
              <a:rPr lang="nl-NL" sz="4400" dirty="0" smtClean="0">
                <a:uFillTx/>
              </a:rPr>
              <a:t>Aanvang 13.30 uur</a:t>
            </a:r>
            <a:endParaRPr lang="nl-NL" sz="4400" dirty="0">
              <a:uFillTx/>
            </a:endParaRPr>
          </a:p>
        </p:txBody>
      </p:sp>
    </p:spTree>
  </p:cSld>
  <p:clrMapOvr>
    <a:masterClrMapping/>
  </p:clrMapOvr>
  <p:transition spd="slow" advTm="16505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833" y="-808532"/>
            <a:ext cx="8481848" cy="3048000"/>
          </a:xfrm>
        </p:spPr>
        <p:txBody>
          <a:bodyPr>
            <a:normAutofit fontScale="90000"/>
          </a:bodyPr>
          <a:lstStyle/>
          <a:p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sz="4900" b="1" dirty="0" smtClean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nl-NL" sz="4900" dirty="0">
                <a:uFillTx/>
              </a:rPr>
              <a:t/>
            </a:r>
            <a:br>
              <a:rPr lang="nl-NL" sz="4900" dirty="0">
                <a:uFillTx/>
              </a:rPr>
            </a:br>
            <a:r>
              <a:rPr lang="nl-NL" sz="4900" dirty="0" smtClean="0">
                <a:uFillTx/>
              </a:rPr>
              <a:t> </a:t>
            </a:r>
            <a:endParaRPr lang="nl-NL" sz="4400" dirty="0">
              <a:uFillTx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78" y="0"/>
            <a:ext cx="4846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9589"/>
      </p:ext>
    </p:extLst>
  </p:cSld>
  <p:clrMapOvr>
    <a:masterClrMapping/>
  </p:clrMapOvr>
  <p:transition spd="slow" advTm="16505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739" y="93836"/>
            <a:ext cx="8481848" cy="3118596"/>
          </a:xfrm>
        </p:spPr>
        <p:txBody>
          <a:bodyPr>
            <a:normAutofit fontScale="90000"/>
          </a:bodyPr>
          <a:lstStyle/>
          <a:p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dirty="0">
                <a:uFillTx/>
              </a:rPr>
              <a:t/>
            </a:r>
            <a:br>
              <a:rPr lang="nl-NL" dirty="0">
                <a:uFillTx/>
              </a:rPr>
            </a:br>
            <a:r>
              <a:rPr lang="nl-NL" sz="4400" b="1" dirty="0" err="1" smtClean="0">
                <a:solidFill>
                  <a:srgbClr val="7030A0"/>
                </a:solidFill>
                <a:uFillTx/>
                <a:latin typeface="+mj-lt"/>
              </a:rPr>
              <a:t>Experience</a:t>
            </a:r>
            <a:r>
              <a:rPr lang="nl-NL" sz="4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  <a:t/>
            </a:r>
            <a:br>
              <a:rPr lang="nl-NL" sz="4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</a:br>
            <a:r>
              <a:rPr lang="nl-NL" sz="4400" b="1" dirty="0" smtClean="0">
                <a:solidFill>
                  <a:srgbClr val="FF0000"/>
                </a:solidFill>
                <a:uFillTx/>
                <a:latin typeface="+mj-lt"/>
              </a:rPr>
              <a:t>“The </a:t>
            </a:r>
            <a:r>
              <a:rPr lang="nl-NL" sz="4400" b="1" dirty="0" err="1" smtClean="0">
                <a:solidFill>
                  <a:srgbClr val="FFC000"/>
                </a:solidFill>
                <a:uFillTx/>
                <a:latin typeface="+mj-lt"/>
              </a:rPr>
              <a:t>Tropical</a:t>
            </a:r>
            <a:r>
              <a:rPr lang="nl-NL" sz="4400" b="1" dirty="0" smtClean="0">
                <a:solidFill>
                  <a:srgbClr val="FFC000"/>
                </a:solidFill>
                <a:uFillTx/>
                <a:latin typeface="+mj-lt"/>
              </a:rPr>
              <a:t> </a:t>
            </a:r>
            <a:r>
              <a:rPr lang="nl-NL" sz="4400" b="1" dirty="0" smtClean="0">
                <a:solidFill>
                  <a:srgbClr val="0070C0"/>
                </a:solidFill>
                <a:uFillTx/>
                <a:latin typeface="+mj-lt"/>
              </a:rPr>
              <a:t>Edition”</a:t>
            </a:r>
            <a:r>
              <a:rPr lang="nl-NL" sz="4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  <a:t/>
            </a:r>
            <a:br>
              <a:rPr lang="nl-NL" sz="4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</a:br>
            <a:r>
              <a:rPr lang="nl-NL" sz="22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  <a:t/>
            </a:r>
            <a:br>
              <a:rPr lang="nl-NL" sz="22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j-lt"/>
              </a:rPr>
            </a:br>
            <a:r>
              <a:rPr lang="nl-NL" sz="4000" b="1" dirty="0" smtClean="0">
                <a:solidFill>
                  <a:srgbClr val="01863C"/>
                </a:solidFill>
                <a:latin typeface="+mj-lt"/>
              </a:rPr>
              <a:t>20 juni 2020</a:t>
            </a:r>
            <a:r>
              <a:rPr lang="nl-NL" sz="4900" b="1" dirty="0" smtClean="0">
                <a:solidFill>
                  <a:srgbClr val="01863C"/>
                </a:solidFill>
                <a:uFillTx/>
                <a:latin typeface="+mj-lt"/>
              </a:rPr>
              <a:t/>
            </a:r>
            <a:br>
              <a:rPr lang="nl-NL" sz="4900" b="1" dirty="0" smtClean="0">
                <a:solidFill>
                  <a:srgbClr val="01863C"/>
                </a:solidFill>
                <a:uFillTx/>
                <a:latin typeface="+mj-lt"/>
              </a:rPr>
            </a:br>
            <a:r>
              <a:rPr lang="nl-NL" sz="4900" dirty="0" smtClean="0">
                <a:uFillTx/>
                <a:latin typeface="+mj-lt"/>
              </a:rPr>
              <a:t/>
            </a:r>
            <a:br>
              <a:rPr lang="nl-NL" sz="4900" dirty="0" smtClean="0">
                <a:uFillTx/>
                <a:latin typeface="+mj-lt"/>
              </a:rPr>
            </a:br>
            <a:r>
              <a:rPr lang="nl-NL" sz="3600" dirty="0" smtClean="0">
                <a:solidFill>
                  <a:srgbClr val="7030A0"/>
                </a:solidFill>
                <a:uFillTx/>
                <a:latin typeface="+mj-lt"/>
              </a:rPr>
              <a:t>Voor alle jongeren van </a:t>
            </a:r>
            <a:r>
              <a:rPr lang="nl-NL" sz="3600" b="1" dirty="0" smtClean="0">
                <a:solidFill>
                  <a:srgbClr val="7030A0"/>
                </a:solidFill>
                <a:uFillTx/>
                <a:latin typeface="+mj-lt"/>
              </a:rPr>
              <a:t>15 t/m 35 </a:t>
            </a:r>
            <a:r>
              <a:rPr lang="nl-NL" sz="3600" b="1" dirty="0" err="1" smtClean="0">
                <a:solidFill>
                  <a:srgbClr val="7030A0"/>
                </a:solidFill>
                <a:uFillTx/>
                <a:latin typeface="+mj-lt"/>
              </a:rPr>
              <a:t>jr</a:t>
            </a:r>
            <a:r>
              <a:rPr lang="nl-NL" sz="3600" b="1" dirty="0" smtClean="0">
                <a:solidFill>
                  <a:srgbClr val="7030A0"/>
                </a:solidFill>
                <a:uFillTx/>
                <a:latin typeface="+mj-lt"/>
              </a:rPr>
              <a:t/>
            </a:r>
            <a:br>
              <a:rPr lang="nl-NL" sz="3600" b="1" dirty="0" smtClean="0">
                <a:solidFill>
                  <a:srgbClr val="7030A0"/>
                </a:solidFill>
                <a:uFillTx/>
                <a:latin typeface="+mj-lt"/>
              </a:rPr>
            </a:br>
            <a:r>
              <a:rPr lang="nl-NL" sz="3600" b="1" dirty="0">
                <a:solidFill>
                  <a:srgbClr val="7030A0"/>
                </a:solidFill>
                <a:latin typeface="+mj-lt"/>
              </a:rPr>
              <a:t/>
            </a:r>
            <a:br>
              <a:rPr lang="nl-NL" sz="3600" b="1" dirty="0">
                <a:solidFill>
                  <a:srgbClr val="7030A0"/>
                </a:solidFill>
                <a:latin typeface="+mj-lt"/>
              </a:rPr>
            </a:br>
            <a:r>
              <a:rPr lang="nl-NL" sz="3600" b="1" dirty="0" smtClean="0">
                <a:solidFill>
                  <a:srgbClr val="7030A0"/>
                </a:solidFill>
                <a:latin typeface="+mj-lt"/>
              </a:rPr>
              <a:t>Vóór 31 maart </a:t>
            </a:r>
            <a:r>
              <a:rPr lang="nl-NL" sz="3600" b="1" dirty="0" err="1" smtClean="0">
                <a:solidFill>
                  <a:srgbClr val="7030A0"/>
                </a:solidFill>
                <a:latin typeface="+mj-lt"/>
              </a:rPr>
              <a:t>Early</a:t>
            </a:r>
            <a:r>
              <a:rPr lang="nl-NL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nl-NL" sz="3600" b="1" dirty="0" err="1" smtClean="0">
                <a:solidFill>
                  <a:srgbClr val="7030A0"/>
                </a:solidFill>
                <a:latin typeface="+mj-lt"/>
              </a:rPr>
              <a:t>bird</a:t>
            </a:r>
            <a:r>
              <a:rPr lang="nl-NL" sz="3600" b="1" dirty="0" smtClean="0">
                <a:solidFill>
                  <a:srgbClr val="7030A0"/>
                </a:solidFill>
                <a:latin typeface="+mj-lt"/>
              </a:rPr>
              <a:t>  € 17,50</a:t>
            </a:r>
            <a:r>
              <a:rPr lang="nl-NL" sz="3600" dirty="0" smtClean="0">
                <a:solidFill>
                  <a:srgbClr val="7030A0"/>
                </a:solidFill>
                <a:latin typeface="+mj-lt"/>
              </a:rPr>
              <a:t>, </a:t>
            </a:r>
            <a:br>
              <a:rPr lang="nl-NL" sz="3600" dirty="0" smtClean="0">
                <a:solidFill>
                  <a:srgbClr val="7030A0"/>
                </a:solidFill>
                <a:latin typeface="+mj-lt"/>
              </a:rPr>
            </a:br>
            <a:r>
              <a:rPr lang="nl-NL" sz="3600" dirty="0" smtClean="0">
                <a:solidFill>
                  <a:srgbClr val="7030A0"/>
                </a:solidFill>
                <a:latin typeface="+mj-lt"/>
              </a:rPr>
              <a:t>daarna hoger tarief</a:t>
            </a:r>
            <a:r>
              <a:rPr lang="nl-NL" sz="2200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nl-NL" sz="2200" dirty="0" smtClean="0">
                <a:solidFill>
                  <a:srgbClr val="7030A0"/>
                </a:solidFill>
                <a:latin typeface="+mj-lt"/>
              </a:rPr>
            </a:br>
            <a:r>
              <a:rPr lang="nl-NL" sz="2200" dirty="0">
                <a:solidFill>
                  <a:srgbClr val="7030A0"/>
                </a:solidFill>
                <a:latin typeface="+mj-lt"/>
              </a:rPr>
              <a:t/>
            </a:r>
            <a:br>
              <a:rPr lang="nl-NL" sz="2200" dirty="0">
                <a:solidFill>
                  <a:srgbClr val="7030A0"/>
                </a:solidFill>
                <a:latin typeface="+mj-lt"/>
              </a:rPr>
            </a:br>
            <a:r>
              <a:rPr lang="nl-NL" sz="3600" dirty="0" smtClean="0">
                <a:solidFill>
                  <a:srgbClr val="7030A0"/>
                </a:solidFill>
                <a:latin typeface="+mj-lt"/>
              </a:rPr>
              <a:t>Meer info en aanmelden op </a:t>
            </a:r>
            <a:r>
              <a:rPr lang="nl-NL" sz="3600" dirty="0" err="1" smtClean="0">
                <a:solidFill>
                  <a:srgbClr val="7030A0"/>
                </a:solidFill>
                <a:latin typeface="+mj-lt"/>
              </a:rPr>
              <a:t>www.adventist.nl</a:t>
            </a:r>
            <a:endParaRPr lang="nl-NL" sz="3600" dirty="0" smtClean="0">
              <a:solidFill>
                <a:srgbClr val="7030A0"/>
              </a:solidFill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111313"/>
      </p:ext>
    </p:extLst>
  </p:cSld>
  <p:clrMapOvr>
    <a:masterClrMapping/>
  </p:clrMapOvr>
  <p:transition spd="slow" advTm="16505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>
            <a:spLocks/>
          </p:cNvSpPr>
          <p:nvPr/>
        </p:nvSpPr>
        <p:spPr>
          <a:xfrm>
            <a:off x="611560" y="260648"/>
            <a:ext cx="8280920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A1A1A"/>
              </a:solidFill>
              <a:uFillTx/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nl-NL" sz="4400" b="1" i="0" u="none" strike="noStrike" cap="none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Secretariaat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4400" b="0" i="0" u="none" strike="noStrike" cap="none" dirty="0">
              <a:solidFill>
                <a:schemeClr val="accent3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 dirty="0">
                <a:solidFill>
                  <a:srgbClr val="1A1A1A"/>
                </a:solidFill>
                <a:uFillTx/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Verhuizing?</a:t>
            </a:r>
            <a:endParaRPr sz="1400" b="0" i="0" u="none" strike="noStrike" cap="none" dirty="0">
              <a:solidFill>
                <a:srgbClr val="000000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 dirty="0">
                <a:solidFill>
                  <a:srgbClr val="1A1A1A"/>
                </a:solidFill>
                <a:uFillTx/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Gezinsuitbreiding?</a:t>
            </a:r>
            <a:endParaRPr sz="1400" b="0" i="0" u="none" strike="noStrike" cap="none" dirty="0">
              <a:solidFill>
                <a:srgbClr val="000000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 dirty="0">
                <a:solidFill>
                  <a:srgbClr val="1A1A1A"/>
                </a:solidFill>
                <a:uFillTx/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Wijzigt er iets in uw persoonlijke gegevens?</a:t>
            </a:r>
            <a:endParaRPr sz="1400" b="0" i="0" u="none" strike="noStrike" cap="none" dirty="0">
              <a:solidFill>
                <a:srgbClr val="000000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A1A1A"/>
              </a:solidFill>
              <a:uFillTx/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A1A1A"/>
              </a:solidFill>
              <a:uFillTx/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 dirty="0">
                <a:solidFill>
                  <a:srgbClr val="1A1A1A"/>
                </a:solidFill>
                <a:uFillTx/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Geef dit a.u.b. door aan het secretariaat via </a:t>
            </a:r>
            <a:endParaRPr sz="1400" b="0" i="0" u="none" strike="noStrike" cap="none" dirty="0">
              <a:solidFill>
                <a:srgbClr val="000000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 dirty="0">
                <a:solidFill>
                  <a:srgbClr val="1A1A1A"/>
                </a:solidFill>
                <a:uFillTx/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ons e-mailadres:</a:t>
            </a:r>
            <a:endParaRPr sz="1400" b="0" i="0" u="none" strike="noStrike" cap="none" dirty="0">
              <a:solidFill>
                <a:srgbClr val="000000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A1A1A"/>
              </a:solidFill>
              <a:uFillTx/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sng" strike="noStrike" cap="none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Secretariaat.rotterdamnoord@gmail.com</a:t>
            </a:r>
            <a:endParaRPr sz="2800" b="0" i="0" u="none" strike="noStrike" cap="none" dirty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Algerian"/>
              <a:cs typeface="Arial" panose="020B0604020202020204" pitchFamily="34" charset="0"/>
              <a:sym typeface="Algerian"/>
            </a:endParaRPr>
          </a:p>
        </p:txBody>
      </p:sp>
      <p:pic>
        <p:nvPicPr>
          <p:cNvPr id="2" name="Audiobesta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48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ert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lier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{C5234F88-1296-084A-AF4F-5B8FB0D7F054}tf10001076</Template>
  <TotalTime>22736</TotalTime>
  <Words>112</Words>
  <Application>Microsoft Macintosh PowerPoint</Application>
  <PresentationFormat>Diavoorstelling (4:3)</PresentationFormat>
  <Paragraphs>57</Paragraphs>
  <Slides>11</Slides>
  <Notes>5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Algerian</vt:lpstr>
      <vt:lpstr>Arimo</vt:lpstr>
      <vt:lpstr>Calibri</vt:lpstr>
      <vt:lpstr>Century Gothic</vt:lpstr>
      <vt:lpstr>Noto Sans Symbols</vt:lpstr>
      <vt:lpstr>Source Sans Pro</vt:lpstr>
      <vt:lpstr>Wingdings 3</vt:lpstr>
      <vt:lpstr>Arial</vt:lpstr>
      <vt:lpstr>Sliert</vt:lpstr>
      <vt:lpstr>Livestream </vt:lpstr>
      <vt:lpstr>        </vt:lpstr>
      <vt:lpstr> Heilig Avondmaal  Sabbat 7 maart      </vt:lpstr>
      <vt:lpstr>         Studiemiddag Tradities &amp; Ceremonies  Thema: Huwelijk &amp; Opdraging  Sabbat 7 maart Aanvang 13.30 uur   onder leiding van zr G. Berkel</vt:lpstr>
      <vt:lpstr>    Gebedsavond    </vt:lpstr>
      <vt:lpstr>         Boekbespreking Lessen uit het leven van alledag  Sabbat 14 maart Aanvang 13.30 uur</vt:lpstr>
      <vt:lpstr>            </vt:lpstr>
      <vt:lpstr>         Experience “The Tropical Edition”  20 juni 2020  Voor alle jongeren van 15 t/m 35 jr  Vóór 31 maart Early bird  € 17,50,  daarna hoger tarief  Meer info en aanmelden op www.adventist.nl</vt:lpstr>
      <vt:lpstr>PowerPoint-presentatie</vt:lpstr>
      <vt:lpstr>PowerPoint-presentatie</vt:lpstr>
      <vt:lpstr> Meer informatie over onze  Gemeente ?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gemeente Rotterdam-Noord</dc:title>
  <dc:creator>Wilette</dc:creator>
  <cp:lastModifiedBy>Luan Uitenwerf</cp:lastModifiedBy>
  <cp:revision>133</cp:revision>
  <dcterms:modified xsi:type="dcterms:W3CDTF">2020-02-28T13:32:07Z</dcterms:modified>
</cp:coreProperties>
</file>